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Century Gothic"/>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Gothic-italic.fntdata"/><Relationship Id="rId20" Type="http://schemas.openxmlformats.org/officeDocument/2006/relationships/slide" Target="slides/slide16.xml"/><Relationship Id="rId41" Type="http://schemas.openxmlformats.org/officeDocument/2006/relationships/font" Target="fonts/CenturyGothic-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CenturyGothic-bold.fntdata"/><Relationship Id="rId16" Type="http://schemas.openxmlformats.org/officeDocument/2006/relationships/slide" Target="slides/slide12.xml"/><Relationship Id="rId38" Type="http://schemas.openxmlformats.org/officeDocument/2006/relationships/font" Target="fonts/CenturyGothic-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Bare Metal = Núvem privada ou Data Center</a:t>
            </a:r>
            <a:endParaRPr/>
          </a:p>
        </p:txBody>
      </p:sp>
      <p:sp>
        <p:nvSpPr>
          <p:cNvPr id="59" name="Google Shape;5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36d54942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236d54942c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36d54942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236d54942c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3f03ece6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13f03ece66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36d54942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236d54942c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6b8cc0d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126b8cc0d8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36d54942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236d54942c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3f03ece6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113f03ece66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3f03ece6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113f03ece66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95d930a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295d930a2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36d54942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Bare Metal = Núvem privada ou Data Center</a:t>
            </a:r>
            <a:endParaRPr/>
          </a:p>
        </p:txBody>
      </p:sp>
      <p:sp>
        <p:nvSpPr>
          <p:cNvPr id="65" name="Google Shape;65;g1236d54942c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3f03ece6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13f03ece66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95d930d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295d930d4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653b518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1653b518a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95d930d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295d930d4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95d930d4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295d930d4f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95d930d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Falar sobre a aplicação do supermercado</a:t>
            </a:r>
            <a:endParaRPr/>
          </a:p>
          <a:p>
            <a:pPr indent="0" lvl="0" marL="0" rtl="0" algn="l">
              <a:spcBef>
                <a:spcPts val="0"/>
              </a:spcBef>
              <a:spcAft>
                <a:spcPts val="0"/>
              </a:spcAft>
              <a:buNone/>
            </a:pPr>
            <a:r>
              <a:rPr lang="en-US"/>
              <a:t>DataCenter Local </a:t>
            </a:r>
            <a:endParaRPr/>
          </a:p>
          <a:p>
            <a:pPr indent="0" lvl="0" marL="0" rtl="0" algn="l">
              <a:spcBef>
                <a:spcPts val="0"/>
              </a:spcBef>
              <a:spcAft>
                <a:spcPts val="0"/>
              </a:spcAft>
              <a:buNone/>
            </a:pPr>
            <a:r>
              <a:rPr lang="en-US"/>
              <a:t>Aplicativo Shibakita Online</a:t>
            </a:r>
            <a:endParaRPr/>
          </a:p>
          <a:p>
            <a:pPr indent="0" lvl="0" marL="0" rtl="0" algn="l">
              <a:spcBef>
                <a:spcPts val="0"/>
              </a:spcBef>
              <a:spcAft>
                <a:spcPts val="0"/>
              </a:spcAft>
              <a:buNone/>
            </a:pPr>
            <a:r>
              <a:rPr lang="en-US"/>
              <a:t>Aumentar a quantidade de Hipermercados</a:t>
            </a:r>
            <a:endParaRPr/>
          </a:p>
          <a:p>
            <a:pPr indent="0" lvl="0" marL="0" rtl="0" algn="l">
              <a:spcBef>
                <a:spcPts val="0"/>
              </a:spcBef>
              <a:spcAft>
                <a:spcPts val="0"/>
              </a:spcAft>
              <a:buNone/>
            </a:pPr>
            <a:r>
              <a:rPr lang="en-US"/>
              <a:t>Custo de Hardware</a:t>
            </a:r>
            <a:endParaRPr/>
          </a:p>
        </p:txBody>
      </p:sp>
      <p:sp>
        <p:nvSpPr>
          <p:cNvPr id="220" name="Google Shape;220;g1295d930d4f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95d930d4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Escala Vertical e Horizontal</a:t>
            </a:r>
            <a:endParaRPr/>
          </a:p>
        </p:txBody>
      </p:sp>
      <p:sp>
        <p:nvSpPr>
          <p:cNvPr id="227" name="Google Shape;227;g1295d930d4f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95d930d4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295d930d4f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95d930d4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295d930d4f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95d930d4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295d930d4f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36d5494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1236d54942c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95d930d4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295d930d4f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95d930d4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1295d930d4f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95d930d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295d930d4f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97dac15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Bare Metal = Núvem privada ou Data Center</a:t>
            </a:r>
            <a:endParaRPr/>
          </a:p>
        </p:txBody>
      </p:sp>
      <p:sp>
        <p:nvSpPr>
          <p:cNvPr id="274" name="Google Shape;274;g1297dac157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36d54942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1236d54942c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36d54942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1236d54942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36d54942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1236d54942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36d54942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1236d54942c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36d54942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1236d54942c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 name="Google Shape;11;p2"/>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9" name="Shape 39"/>
        <p:cNvGrpSpPr/>
        <p:nvPr/>
      </p:nvGrpSpPr>
      <p:grpSpPr>
        <a:xfrm>
          <a:off x="0" y="0"/>
          <a:ext cx="0" cy="0"/>
          <a:chOff x="0" y="0"/>
          <a:chExt cx="0" cy="0"/>
        </a:xfrm>
      </p:grpSpPr>
      <p:sp>
        <p:nvSpPr>
          <p:cNvPr id="40" name="Google Shape;40;p1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1"/>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1"/>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 name="Shape 43"/>
        <p:cNvGrpSpPr/>
        <p:nvPr/>
      </p:nvGrpSpPr>
      <p:grpSpPr>
        <a:xfrm>
          <a:off x="0" y="0"/>
          <a:ext cx="0" cy="0"/>
          <a:chOff x="0" y="0"/>
          <a:chExt cx="0" cy="0"/>
        </a:xfrm>
      </p:grpSpPr>
      <p:sp>
        <p:nvSpPr>
          <p:cNvPr id="44" name="Google Shape;44;p1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2"/>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 name="Shape 49"/>
        <p:cNvGrpSpPr/>
        <p:nvPr/>
      </p:nvGrpSpPr>
      <p:grpSpPr>
        <a:xfrm>
          <a:off x="0" y="0"/>
          <a:ext cx="0" cy="0"/>
          <a:chOff x="0" y="0"/>
          <a:chExt cx="0" cy="0"/>
        </a:xfrm>
      </p:grpSpPr>
      <p:sp>
        <p:nvSpPr>
          <p:cNvPr id="50" name="Google Shape;50;p1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3"/>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3"/>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3"/>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 name="Shape 13"/>
        <p:cNvGrpSpPr/>
        <p:nvPr/>
      </p:nvGrpSpPr>
      <p:grpSpPr>
        <a:xfrm>
          <a:off x="0" y="0"/>
          <a:ext cx="0" cy="0"/>
          <a:chOff x="0" y="0"/>
          <a:chExt cx="0" cy="0"/>
        </a:xfrm>
      </p:grpSpPr>
      <p:sp>
        <p:nvSpPr>
          <p:cNvPr id="14" name="Google Shape;14;p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 name="Shape 16"/>
        <p:cNvGrpSpPr/>
        <p:nvPr/>
      </p:nvGrpSpPr>
      <p:grpSpPr>
        <a:xfrm>
          <a:off x="0" y="0"/>
          <a:ext cx="0" cy="0"/>
          <a:chOff x="0" y="0"/>
          <a:chExt cx="0" cy="0"/>
        </a:xfrm>
      </p:grpSpPr>
      <p:sp>
        <p:nvSpPr>
          <p:cNvPr id="17" name="Google Shape;17;p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5"/>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 name="Shape 22"/>
        <p:cNvGrpSpPr/>
        <p:nvPr/>
      </p:nvGrpSpPr>
      <p:grpSpPr>
        <a:xfrm>
          <a:off x="0" y="0"/>
          <a:ext cx="0" cy="0"/>
          <a:chOff x="0" y="0"/>
          <a:chExt cx="0" cy="0"/>
        </a:xfrm>
      </p:grpSpPr>
      <p:sp>
        <p:nvSpPr>
          <p:cNvPr id="23" name="Google Shape;23;p7"/>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 name="Shape 24"/>
        <p:cNvGrpSpPr/>
        <p:nvPr/>
      </p:nvGrpSpPr>
      <p:grpSpPr>
        <a:xfrm>
          <a:off x="0" y="0"/>
          <a:ext cx="0" cy="0"/>
          <a:chOff x="0" y="0"/>
          <a:chExt cx="0" cy="0"/>
        </a:xfrm>
      </p:grpSpPr>
      <p:sp>
        <p:nvSpPr>
          <p:cNvPr id="25" name="Google Shape;25;p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8"/>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8"/>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 name="Shape 29"/>
        <p:cNvGrpSpPr/>
        <p:nvPr/>
      </p:nvGrpSpPr>
      <p:grpSpPr>
        <a:xfrm>
          <a:off x="0" y="0"/>
          <a:ext cx="0" cy="0"/>
          <a:chOff x="0" y="0"/>
          <a:chExt cx="0" cy="0"/>
        </a:xfrm>
      </p:grpSpPr>
      <p:sp>
        <p:nvSpPr>
          <p:cNvPr id="30" name="Google Shape;30;p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9"/>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9"/>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9"/>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 name="Shape 34"/>
        <p:cNvGrpSpPr/>
        <p:nvPr/>
      </p:nvGrpSpPr>
      <p:grpSpPr>
        <a:xfrm>
          <a:off x="0" y="0"/>
          <a:ext cx="0" cy="0"/>
          <a:chOff x="0" y="0"/>
          <a:chExt cx="0" cy="0"/>
        </a:xfrm>
      </p:grpSpPr>
      <p:sp>
        <p:nvSpPr>
          <p:cNvPr id="35" name="Google Shape;35;p1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1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10"/>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8165520" y="95760"/>
            <a:ext cx="845280" cy="379440"/>
          </a:xfrm>
          <a:prstGeom prst="rect">
            <a:avLst/>
          </a:prstGeom>
          <a:noFill/>
          <a:ln>
            <a:noFill/>
          </a:ln>
        </p:spPr>
      </p:pic>
      <p:sp>
        <p:nvSpPr>
          <p:cNvPr id="7" name="Google Shape;7;p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4000">
                <a:solidFill>
                  <a:srgbClr val="EE4C4C"/>
                </a:solidFill>
                <a:latin typeface="Century Gothic"/>
                <a:ea typeface="Century Gothic"/>
                <a:cs typeface="Century Gothic"/>
                <a:sym typeface="Century Gothic"/>
              </a:rPr>
              <a:t>Introdução ao Desenvolvimento Moderno de Software</a:t>
            </a:r>
            <a:endParaRPr b="0" i="0" sz="4000" u="none" cap="none" strike="noStrik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Denilson Bonatti</a:t>
            </a:r>
            <a:endParaRPr/>
          </a:p>
          <a:p>
            <a:pPr indent="0" lvl="0" marL="0" rtl="0" algn="l">
              <a:spcBef>
                <a:spcPts val="0"/>
              </a:spcBef>
              <a:spcAft>
                <a:spcPts val="0"/>
              </a:spcAft>
              <a:buNone/>
            </a:pPr>
            <a:r>
              <a:rPr lang="en-US"/>
              <a:t>Tech Lead - DIO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US" sz="4000">
                <a:solidFill>
                  <a:srgbClr val="EE4C4C"/>
                </a:solidFill>
                <a:latin typeface="Century Gothic"/>
                <a:ea typeface="Century Gothic"/>
                <a:cs typeface="Century Gothic"/>
                <a:sym typeface="Century Gothic"/>
              </a:rPr>
              <a:t>UI Design (User Interface)</a:t>
            </a:r>
            <a:endParaRPr b="0" sz="400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SzPts val="2400"/>
              <a:buFont typeface="Arial"/>
              <a:buNone/>
            </a:pPr>
            <a:r>
              <a:t/>
            </a: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anchorCtr="0" anchor="ctr" bIns="91425" lIns="91425" spcFirstLastPara="1" rIns="91425" wrap="square" tIns="91425">
            <a:noAutofit/>
          </a:bodyPr>
          <a:lstStyle/>
          <a:p>
            <a:pPr indent="0" lvl="0" marL="76319" marR="0" rtl="0" algn="just">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indent="0" lvl="0" marL="76319" marR="0" rtl="0" algn="just">
              <a:lnSpc>
                <a:spcPct val="100000"/>
              </a:lnSpc>
              <a:spcBef>
                <a:spcPts val="0"/>
              </a:spcBef>
              <a:spcAft>
                <a:spcPts val="0"/>
              </a:spcAft>
              <a:buSzPts val="1100"/>
              <a:buFont typeface="Arial"/>
              <a:buNone/>
            </a:pPr>
            <a:r>
              <a:rPr b="1" lang="en-US" sz="2400">
                <a:solidFill>
                  <a:srgbClr val="181818"/>
                </a:solidFill>
                <a:latin typeface="Calibri"/>
                <a:ea typeface="Calibri"/>
                <a:cs typeface="Calibri"/>
                <a:sym typeface="Calibri"/>
              </a:rPr>
              <a:t>Profissional focado em cores, tipografia, microinterações e estilos.</a:t>
            </a:r>
            <a:endParaRPr b="1" sz="2400">
              <a:solidFill>
                <a:srgbClr val="181818"/>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US" sz="4000">
                <a:solidFill>
                  <a:srgbClr val="EE4C4C"/>
                </a:solidFill>
                <a:latin typeface="Century Gothic"/>
                <a:ea typeface="Century Gothic"/>
                <a:cs typeface="Century Gothic"/>
                <a:sym typeface="Century Gothic"/>
              </a:rPr>
              <a:t>UI Design (User Interface)</a:t>
            </a:r>
            <a:endParaRPr b="0" sz="400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SzPts val="2400"/>
              <a:buFont typeface="Arial"/>
              <a:buNone/>
            </a:pPr>
            <a:r>
              <a:t/>
            </a: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anchorCtr="0" anchor="ctr" bIns="91425" lIns="91425" spcFirstLastPara="1" rIns="91425" wrap="square" tIns="91425">
            <a:noAutofit/>
          </a:bodyPr>
          <a:lstStyle/>
          <a:p>
            <a:pPr indent="0" lvl="0" marL="76319" marR="0" rtl="0" algn="just">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b="1" sz="2400">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US" sz="4000">
                <a:solidFill>
                  <a:srgbClr val="EE4C4C"/>
                </a:solidFill>
                <a:latin typeface="Century Gothic"/>
                <a:ea typeface="Century Gothic"/>
                <a:cs typeface="Century Gothic"/>
                <a:sym typeface="Century Gothic"/>
              </a:rPr>
              <a:t>Ferramentas utilizadas</a:t>
            </a:r>
            <a:endParaRPr b="0" sz="400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SzPts val="2400"/>
              <a:buFont typeface="Arial"/>
              <a:buNone/>
            </a:pPr>
            <a:r>
              <a:t/>
            </a: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anchorCtr="0" anchor="ctr" bIns="91425" lIns="91425" spcFirstLastPara="1" rIns="91425" wrap="square" tIns="91425">
            <a:noAutofit/>
          </a:bodyPr>
          <a:lstStyle/>
          <a:p>
            <a:pPr indent="-381000" lvl="0" marL="457200" marR="0" rtl="0" algn="just">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indent="-381000" lvl="0" marL="457200" marR="0" rtl="0" algn="just">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indent="-381000" lvl="0" marL="457200" marR="0" rtl="0" algn="just">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indent="-381000" lvl="0" marL="457200" marR="0" rtl="0" algn="just">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US" sz="4000">
                <a:solidFill>
                  <a:srgbClr val="EE4C4C"/>
                </a:solidFill>
                <a:latin typeface="Century Gothic"/>
                <a:ea typeface="Century Gothic"/>
                <a:cs typeface="Century Gothic"/>
                <a:sym typeface="Century Gothic"/>
              </a:rPr>
              <a:t>Modelo Cliente-Servidor</a:t>
            </a:r>
            <a:endParaRPr b="0" sz="400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SzPts val="2400"/>
              <a:buFont typeface="Arial"/>
              <a:buNone/>
            </a:pPr>
            <a:r>
              <a:t/>
            </a: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indent="0" lvl="0" marL="0" rtl="0" algn="l">
              <a:spcBef>
                <a:spcPts val="0"/>
              </a:spcBef>
              <a:spcAft>
                <a:spcPts val="0"/>
              </a:spcAft>
              <a:buNone/>
            </a:pPr>
            <a:r>
              <a:t/>
            </a: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4000">
                <a:solidFill>
                  <a:srgbClr val="EE4C4C"/>
                </a:solidFill>
                <a:latin typeface="Century Gothic"/>
                <a:ea typeface="Century Gothic"/>
                <a:cs typeface="Century Gothic"/>
                <a:sym typeface="Century Gothic"/>
              </a:rPr>
              <a:t>Desenvolvedor Front End</a:t>
            </a:r>
            <a:endParaRPr b="0" sz="400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4000">
                <a:solidFill>
                  <a:srgbClr val="EE4C4C"/>
                </a:solidFill>
                <a:latin typeface="Century Gothic"/>
                <a:ea typeface="Century Gothic"/>
                <a:cs typeface="Century Gothic"/>
                <a:sym typeface="Century Gothic"/>
              </a:rPr>
              <a:t>Onde que eu crio os códigos?</a:t>
            </a:r>
            <a:endParaRPr b="0" sz="400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t>Em um IDE!</a:t>
            </a:r>
            <a:endParaRPr b="1"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4000">
                <a:solidFill>
                  <a:srgbClr val="EE4C4C"/>
                </a:solidFill>
                <a:latin typeface="Century Gothic"/>
                <a:ea typeface="Century Gothic"/>
                <a:cs typeface="Century Gothic"/>
                <a:sym typeface="Century Gothic"/>
              </a:rPr>
              <a:t>Mas o que são os frameworks?</a:t>
            </a:r>
            <a:endParaRPr b="0" sz="400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t>Framework é, de forma básica, um facilitador.</a:t>
            </a:r>
            <a:endParaRPr b="1"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Exemplos: Angular, Laravel e Vue</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6"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4000">
                <a:solidFill>
                  <a:srgbClr val="EE4C4C"/>
                </a:solidFill>
                <a:latin typeface="Century Gothic"/>
                <a:ea typeface="Century Gothic"/>
                <a:cs typeface="Century Gothic"/>
                <a:sym typeface="Century Gothic"/>
              </a:rPr>
              <a:t>Desenvolvedor Back End</a:t>
            </a:r>
            <a:endParaRPr b="0" sz="400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indent="0" lvl="0" marL="0" rtl="0" algn="l">
              <a:spcBef>
                <a:spcPts val="0"/>
              </a:spcBef>
              <a:spcAft>
                <a:spcPts val="0"/>
              </a:spcAft>
              <a:buNone/>
            </a:pPr>
            <a:r>
              <a:rPr lang="en-US" sz="1800"/>
              <a:t>Exemplo: JAVA, PHP e C#</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2"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4000">
                <a:solidFill>
                  <a:srgbClr val="EE4C4C"/>
                </a:solidFill>
                <a:latin typeface="Century Gothic"/>
                <a:ea typeface="Century Gothic"/>
                <a:cs typeface="Century Gothic"/>
                <a:sym typeface="Century Gothic"/>
              </a:rPr>
              <a:t>O que é uma API?</a:t>
            </a:r>
            <a:endParaRPr b="0" sz="400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4000">
                <a:solidFill>
                  <a:srgbClr val="EE4C4C"/>
                </a:solidFill>
                <a:latin typeface="Century Gothic"/>
                <a:ea typeface="Century Gothic"/>
                <a:cs typeface="Century Gothic"/>
                <a:sym typeface="Century Gothic"/>
              </a:rPr>
              <a:t>DIO Bank</a:t>
            </a:r>
            <a:endParaRPr b="0" i="0" sz="4000" u="none" cap="none" strike="noStrik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8"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b="12365" l="0" r="0" t="49713"/>
          <a:stretch/>
        </p:blipFill>
        <p:spPr>
          <a:xfrm>
            <a:off x="765550" y="1523775"/>
            <a:ext cx="7612900" cy="1623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3"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4000">
                <a:solidFill>
                  <a:srgbClr val="EE4C4C"/>
                </a:solidFill>
                <a:latin typeface="Century Gothic"/>
                <a:ea typeface="Century Gothic"/>
                <a:cs typeface="Century Gothic"/>
                <a:sym typeface="Century Gothic"/>
              </a:rPr>
              <a:t>Desenvolvedor Full Stack</a:t>
            </a:r>
            <a:endParaRPr b="0" sz="400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9"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4000">
                <a:solidFill>
                  <a:srgbClr val="EE4C4C"/>
                </a:solidFill>
                <a:latin typeface="Century Gothic"/>
                <a:ea typeface="Century Gothic"/>
                <a:cs typeface="Century Gothic"/>
                <a:sym typeface="Century Gothic"/>
              </a:rPr>
              <a:t>Quality Assurance (QA)</a:t>
            </a:r>
            <a:endParaRPr b="0" sz="400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indent="0" lvl="0" marL="0" rtl="0" algn="l">
              <a:spcBef>
                <a:spcPts val="0"/>
              </a:spcBef>
              <a:spcAft>
                <a:spcPts val="0"/>
              </a:spcAft>
              <a:buNone/>
            </a:pPr>
            <a:r>
              <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5"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US" sz="4000">
                <a:solidFill>
                  <a:srgbClr val="EE4C4C"/>
                </a:solidFill>
                <a:latin typeface="Century Gothic"/>
                <a:ea typeface="Century Gothic"/>
                <a:cs typeface="Century Gothic"/>
                <a:sym typeface="Century Gothic"/>
              </a:rPr>
              <a:t>Modelo Cliente-Servidor</a:t>
            </a:r>
            <a:endParaRPr b="0" sz="400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SzPts val="2400"/>
              <a:buFont typeface="Arial"/>
              <a:buNone/>
            </a:pPr>
            <a:r>
              <a:t/>
            </a: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indent="0" lvl="0" marL="0" rtl="0" algn="l">
              <a:spcBef>
                <a:spcPts val="0"/>
              </a:spcBef>
              <a:spcAft>
                <a:spcPts val="0"/>
              </a:spcAft>
              <a:buNone/>
            </a:pPr>
            <a:r>
              <a:t/>
            </a: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3"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US" sz="4000">
                <a:solidFill>
                  <a:srgbClr val="EE4C4C"/>
                </a:solidFill>
                <a:latin typeface="Century Gothic"/>
                <a:ea typeface="Century Gothic"/>
                <a:cs typeface="Century Gothic"/>
                <a:sym typeface="Century Gothic"/>
              </a:rPr>
              <a:t>Modelo Cliente-Servidor</a:t>
            </a:r>
            <a:endParaRPr b="0" sz="400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SzPts val="2400"/>
              <a:buFont typeface="Arial"/>
              <a:buNone/>
            </a:pPr>
            <a:r>
              <a:t/>
            </a: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indent="0" lvl="0" marL="0" rtl="0" algn="l">
              <a:spcBef>
                <a:spcPts val="0"/>
              </a:spcBef>
              <a:spcAft>
                <a:spcPts val="0"/>
              </a:spcAft>
              <a:buNone/>
            </a:pPr>
            <a:r>
              <a:t/>
            </a: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b="61833" l="51916" r="0" t="0"/>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8"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Clr>
                <a:srgbClr val="181818"/>
              </a:buClr>
              <a:buSzPts val="2400"/>
              <a:buFont typeface="Calibri"/>
              <a:buNone/>
            </a:pPr>
            <a:r>
              <a:rPr b="0" i="0" lang="en-US" sz="2400" u="none" cap="none" strike="noStrik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b="0" i="0" lang="en-US" sz="2400" u="none" cap="none" strike="noStrike">
                <a:solidFill>
                  <a:srgbClr val="181818"/>
                </a:solidFill>
                <a:latin typeface="Calibri"/>
                <a:ea typeface="Calibri"/>
                <a:cs typeface="Calibri"/>
                <a:sym typeface="Calibri"/>
              </a:rPr>
              <a:t>egurança da Tecnologia da Informação (lógica e física)</a:t>
            </a:r>
            <a:endParaRPr b="0" i="0" sz="2400" u="none" cap="none" strike="noStrike">
              <a:latin typeface="Arial"/>
              <a:ea typeface="Arial"/>
              <a:cs typeface="Arial"/>
              <a:sym typeface="Arial"/>
            </a:endParaRPr>
          </a:p>
          <a:p>
            <a:pPr indent="0" lvl="0" marL="76319" marR="0" rtl="0" algn="l">
              <a:lnSpc>
                <a:spcPct val="100000"/>
              </a:lnSpc>
              <a:spcBef>
                <a:spcPts val="0"/>
              </a:spcBef>
              <a:spcAft>
                <a:spcPts val="0"/>
              </a:spcAft>
              <a:buClr>
                <a:srgbClr val="181818"/>
              </a:buClr>
              <a:buSzPts val="2400"/>
              <a:buFont typeface="Calibri"/>
              <a:buNone/>
            </a:pPr>
            <a:r>
              <a:rPr b="0" i="0" lang="en-US" sz="2400" u="none" cap="none" strike="noStrik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b="0" i="0" lang="en-US" sz="2400" u="none" cap="none" strike="noStrike">
                <a:solidFill>
                  <a:srgbClr val="181818"/>
                </a:solidFill>
                <a:latin typeface="Calibri"/>
                <a:ea typeface="Calibri"/>
                <a:cs typeface="Calibri"/>
                <a:sym typeface="Calibri"/>
              </a:rPr>
              <a:t>ão de obra especializada (software e hardware)</a:t>
            </a:r>
            <a:endParaRPr b="0" i="0" sz="2400" u="none" cap="none" strike="noStrike">
              <a:latin typeface="Arial"/>
              <a:ea typeface="Arial"/>
              <a:cs typeface="Arial"/>
              <a:sym typeface="Arial"/>
            </a:endParaRPr>
          </a:p>
          <a:p>
            <a:pPr indent="0" lvl="0" marL="76319" marR="0" rtl="0" algn="l">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b="0" i="0" sz="2400" u="none" cap="none" strike="noStrik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4000">
                <a:solidFill>
                  <a:srgbClr val="EE4C4C"/>
                </a:solidFill>
                <a:latin typeface="Century Gothic"/>
                <a:ea typeface="Century Gothic"/>
                <a:cs typeface="Century Gothic"/>
                <a:sym typeface="Century Gothic"/>
              </a:rPr>
              <a:t>Atividades e profissionais em nuvem privada</a:t>
            </a:r>
            <a:endParaRPr b="0" sz="4000" strike="noStrike">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4"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b="0" sz="230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4000">
                <a:solidFill>
                  <a:srgbClr val="EE4C4C"/>
                </a:solidFill>
                <a:latin typeface="Century Gothic"/>
                <a:ea typeface="Century Gothic"/>
                <a:cs typeface="Century Gothic"/>
                <a:sym typeface="Century Gothic"/>
              </a:rPr>
              <a:t>Nuvem Pública</a:t>
            </a:r>
            <a:endParaRPr b="0" sz="400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Clr>
                <a:srgbClr val="181818"/>
              </a:buClr>
              <a:buSzPts val="2400"/>
              <a:buFont typeface="Calibri"/>
              <a:buNone/>
            </a:pPr>
            <a:r>
              <a:rPr b="0" lang="en-US" sz="2400" strike="noStrike">
                <a:solidFill>
                  <a:srgbClr val="181818"/>
                </a:solidFill>
                <a:latin typeface="Calibri"/>
                <a:ea typeface="Calibri"/>
                <a:cs typeface="Calibri"/>
                <a:sym typeface="Calibri"/>
              </a:rPr>
              <a:t>1 – Preço (pague somente o que usar)</a:t>
            </a:r>
            <a:endParaRPr b="0" sz="2400" strike="noStrike">
              <a:latin typeface="Arial"/>
              <a:ea typeface="Arial"/>
              <a:cs typeface="Arial"/>
              <a:sym typeface="Arial"/>
            </a:endParaRPr>
          </a:p>
          <a:p>
            <a:pPr indent="0" lvl="0" marL="76319" marR="0" rtl="0" algn="l">
              <a:lnSpc>
                <a:spcPct val="100000"/>
              </a:lnSpc>
              <a:spcBef>
                <a:spcPts val="0"/>
              </a:spcBef>
              <a:spcAft>
                <a:spcPts val="0"/>
              </a:spcAft>
              <a:buClr>
                <a:srgbClr val="181818"/>
              </a:buClr>
              <a:buSzPts val="2400"/>
              <a:buFont typeface="Calibri"/>
              <a:buNone/>
            </a:pPr>
            <a:r>
              <a:rPr b="0" lang="en-US" sz="2400" strike="noStrike">
                <a:solidFill>
                  <a:srgbClr val="181818"/>
                </a:solidFill>
                <a:latin typeface="Calibri"/>
                <a:ea typeface="Calibri"/>
                <a:cs typeface="Calibri"/>
                <a:sym typeface="Calibri"/>
              </a:rPr>
              <a:t>2 - Facilidade de contratação, configuração e infraestrutura</a:t>
            </a:r>
            <a:endParaRPr b="0" sz="2400" strike="noStrike">
              <a:latin typeface="Arial"/>
              <a:ea typeface="Arial"/>
              <a:cs typeface="Arial"/>
              <a:sym typeface="Arial"/>
            </a:endParaRPr>
          </a:p>
          <a:p>
            <a:pPr indent="0" lvl="0" marL="76319" marR="0" rtl="0" algn="l">
              <a:lnSpc>
                <a:spcPct val="100000"/>
              </a:lnSpc>
              <a:spcBef>
                <a:spcPts val="0"/>
              </a:spcBef>
              <a:spcAft>
                <a:spcPts val="0"/>
              </a:spcAft>
              <a:buClr>
                <a:srgbClr val="181818"/>
              </a:buClr>
              <a:buSzPts val="2400"/>
              <a:buFont typeface="Calibri"/>
              <a:buNone/>
            </a:pPr>
            <a:r>
              <a:rPr b="0" lang="en-US" sz="2400" strike="noStrike">
                <a:solidFill>
                  <a:srgbClr val="181818"/>
                </a:solidFill>
                <a:latin typeface="Calibri"/>
                <a:ea typeface="Calibri"/>
                <a:cs typeface="Calibri"/>
                <a:sym typeface="Calibri"/>
              </a:rPr>
              <a:t>3 – Escalabilidade</a:t>
            </a:r>
            <a:endParaRPr b="0" sz="2400" strike="noStrike">
              <a:latin typeface="Arial"/>
              <a:ea typeface="Arial"/>
              <a:cs typeface="Arial"/>
              <a:sym typeface="Arial"/>
            </a:endParaRPr>
          </a:p>
          <a:p>
            <a:pPr indent="0" lvl="0" marL="76319" marR="0" rtl="0" algn="l">
              <a:lnSpc>
                <a:spcPct val="100000"/>
              </a:lnSpc>
              <a:spcBef>
                <a:spcPts val="0"/>
              </a:spcBef>
              <a:spcAft>
                <a:spcPts val="0"/>
              </a:spcAft>
              <a:buClr>
                <a:srgbClr val="181818"/>
              </a:buClr>
              <a:buSzPts val="2400"/>
              <a:buFont typeface="Calibri"/>
              <a:buNone/>
            </a:pPr>
            <a:r>
              <a:rPr b="0" lang="en-US" sz="2400" strike="noStrike">
                <a:solidFill>
                  <a:srgbClr val="181818"/>
                </a:solidFill>
                <a:latin typeface="Calibri"/>
                <a:ea typeface="Calibri"/>
                <a:cs typeface="Calibri"/>
                <a:sym typeface="Calibri"/>
              </a:rPr>
              <a:t>4 - Performance</a:t>
            </a:r>
            <a:endParaRPr b="0" sz="240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4000" strike="noStrike">
                <a:solidFill>
                  <a:srgbClr val="EE4C4C"/>
                </a:solidFill>
                <a:latin typeface="Century Gothic"/>
                <a:ea typeface="Century Gothic"/>
                <a:cs typeface="Century Gothic"/>
                <a:sym typeface="Century Gothic"/>
              </a:rPr>
              <a:t>Vantagens de migrar para a nuvem pública </a:t>
            </a:r>
            <a:endParaRPr b="0" sz="4000" strike="noStrike">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7"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b="0" sz="240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4000">
                <a:solidFill>
                  <a:srgbClr val="EE4C4C"/>
                </a:solidFill>
                <a:latin typeface="Century Gothic"/>
                <a:ea typeface="Century Gothic"/>
                <a:cs typeface="Century Gothic"/>
                <a:sym typeface="Century Gothic"/>
              </a:rPr>
              <a:t>Profissional de Cloud Computing</a:t>
            </a:r>
            <a:r>
              <a:rPr b="1" lang="en-US" sz="4000" strike="noStrike">
                <a:solidFill>
                  <a:srgbClr val="EE4C4C"/>
                </a:solidFill>
                <a:latin typeface="Century Gothic"/>
                <a:ea typeface="Century Gothic"/>
                <a:cs typeface="Century Gothic"/>
                <a:sym typeface="Century Gothic"/>
              </a:rPr>
              <a:t> </a:t>
            </a:r>
            <a:endParaRPr b="0" sz="4000" strike="noStrike">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US" sz="4000">
                <a:solidFill>
                  <a:srgbClr val="EE4C4C"/>
                </a:solidFill>
                <a:latin typeface="Century Gothic"/>
                <a:ea typeface="Century Gothic"/>
                <a:cs typeface="Century Gothic"/>
                <a:sym typeface="Century Gothic"/>
              </a:rPr>
              <a:t>Sistema Desktop X Sistema Web</a:t>
            </a:r>
            <a:endParaRPr b="0" sz="400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3600">
                <a:solidFill>
                  <a:srgbClr val="EE4C4C"/>
                </a:solidFill>
                <a:latin typeface="Century Gothic"/>
                <a:ea typeface="Century Gothic"/>
                <a:cs typeface="Century Gothic"/>
                <a:sym typeface="Century Gothic"/>
              </a:rPr>
              <a:t>Desenvolvimento mobile: Android</a:t>
            </a:r>
            <a:endParaRPr b="0" sz="360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JAVA e/ou KOTLIN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0"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3600">
                <a:solidFill>
                  <a:srgbClr val="EE4C4C"/>
                </a:solidFill>
                <a:latin typeface="Century Gothic"/>
                <a:ea typeface="Century Gothic"/>
                <a:cs typeface="Century Gothic"/>
                <a:sym typeface="Century Gothic"/>
              </a:rPr>
              <a:t>Desenvolvimento mobile: IOS</a:t>
            </a:r>
            <a:endParaRPr b="0" sz="360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7"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3600">
                <a:solidFill>
                  <a:srgbClr val="EE4C4C"/>
                </a:solidFill>
                <a:latin typeface="Century Gothic"/>
                <a:ea typeface="Century Gothic"/>
                <a:cs typeface="Century Gothic"/>
                <a:sym typeface="Century Gothic"/>
              </a:rPr>
              <a:t>Desenvolvimento Híbrido (web)</a:t>
            </a:r>
            <a:endParaRPr b="0" sz="360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5"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EE4C4C"/>
              </a:buClr>
              <a:buSzPts val="4000"/>
              <a:buFont typeface="Century Gothic"/>
              <a:buNone/>
            </a:pPr>
            <a:r>
              <a:rPr b="1" lang="en-US" sz="4000">
                <a:solidFill>
                  <a:srgbClr val="EE4C4C"/>
                </a:solidFill>
                <a:latin typeface="Century Gothic"/>
                <a:ea typeface="Century Gothic"/>
                <a:cs typeface="Century Gothic"/>
                <a:sym typeface="Century Gothic"/>
              </a:rPr>
              <a:t>Conclusão</a:t>
            </a:r>
            <a:endParaRPr b="0" i="0" sz="4000" u="none" cap="none" strike="noStrike">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US" sz="4000">
                <a:solidFill>
                  <a:srgbClr val="EE4C4C"/>
                </a:solidFill>
                <a:latin typeface="Century Gothic"/>
                <a:ea typeface="Century Gothic"/>
                <a:cs typeface="Century Gothic"/>
                <a:sym typeface="Century Gothic"/>
              </a:rPr>
              <a:t>Sistema Desktop </a:t>
            </a:r>
            <a:endParaRPr b="0" sz="400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a:t>
            </a:r>
            <a:r>
              <a:rPr lang="en-US" sz="2400">
                <a:solidFill>
                  <a:srgbClr val="181818"/>
                </a:solidFill>
                <a:latin typeface="Calibri"/>
                <a:ea typeface="Calibri"/>
                <a:cs typeface="Calibri"/>
                <a:sym typeface="Calibri"/>
              </a:rPr>
              <a:t>vírus</a:t>
            </a:r>
            <a:r>
              <a:rPr lang="en-US" sz="2400">
                <a:solidFill>
                  <a:srgbClr val="181818"/>
                </a:solidFill>
                <a:latin typeface="Calibri"/>
                <a:ea typeface="Calibri"/>
                <a:cs typeface="Calibri"/>
                <a:sym typeface="Calibri"/>
              </a:rPr>
              <a:t>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US" sz="4000">
                <a:solidFill>
                  <a:srgbClr val="EE4C4C"/>
                </a:solidFill>
                <a:latin typeface="Century Gothic"/>
                <a:ea typeface="Century Gothic"/>
                <a:cs typeface="Century Gothic"/>
                <a:sym typeface="Century Gothic"/>
              </a:rPr>
              <a:t>Sistema Web </a:t>
            </a:r>
            <a:endParaRPr b="0" sz="400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US" sz="4000">
                <a:solidFill>
                  <a:srgbClr val="EE4C4C"/>
                </a:solidFill>
                <a:latin typeface="Century Gothic"/>
                <a:ea typeface="Century Gothic"/>
                <a:cs typeface="Century Gothic"/>
                <a:sym typeface="Century Gothic"/>
              </a:rPr>
              <a:t>E as aplicações móveis?</a:t>
            </a:r>
            <a:endParaRPr b="0" sz="400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US" sz="4000">
                <a:solidFill>
                  <a:srgbClr val="EE4C4C"/>
                </a:solidFill>
                <a:latin typeface="Century Gothic"/>
                <a:ea typeface="Century Gothic"/>
                <a:cs typeface="Century Gothic"/>
                <a:sym typeface="Century Gothic"/>
              </a:rPr>
              <a:t>UX Design (User Experience)</a:t>
            </a:r>
            <a:endParaRPr b="0" sz="400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anchorCtr="0" anchor="ctr" bIns="91425" lIns="91425" spcFirstLastPara="1" rIns="91425" wrap="square" tIns="91425">
            <a:noAutofit/>
          </a:bodyPr>
          <a:lstStyle/>
          <a:p>
            <a:pPr indent="0" lvl="0" marL="76319" marR="0" rtl="0" algn="l">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indent="0" lvl="0" marL="76319" marR="0" rtl="0" algn="just">
              <a:lnSpc>
                <a:spcPct val="100000"/>
              </a:lnSpc>
              <a:spcBef>
                <a:spcPts val="0"/>
              </a:spcBef>
              <a:spcAft>
                <a:spcPts val="0"/>
              </a:spcAft>
              <a:buSzPts val="2400"/>
              <a:buFont typeface="Arial"/>
              <a:buNone/>
            </a:pPr>
            <a:r>
              <a:t/>
            </a:r>
            <a:endParaRPr sz="2400">
              <a:solidFill>
                <a:srgbClr val="181818"/>
              </a:solidFill>
              <a:latin typeface="Calibri"/>
              <a:ea typeface="Calibri"/>
              <a:cs typeface="Calibri"/>
              <a:sym typeface="Calibri"/>
            </a:endParaRPr>
          </a:p>
          <a:p>
            <a:pPr indent="0" lvl="0" marL="76320" marR="0" rtl="0" algn="l">
              <a:lnSpc>
                <a:spcPct val="100000"/>
              </a:lnSpc>
              <a:spcBef>
                <a:spcPts val="0"/>
              </a:spcBef>
              <a:spcAft>
                <a:spcPts val="0"/>
              </a:spcAft>
              <a:buSzPts val="2400"/>
              <a:buFont typeface="Arial"/>
              <a:buNone/>
            </a:pPr>
            <a:r>
              <a:t/>
            </a: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sz="4000" strike="noStrike">
              <a:latin typeface="Arial"/>
              <a:ea typeface="Arial"/>
              <a:cs typeface="Arial"/>
              <a:sym typeface="Arial"/>
            </a:endParaRPr>
          </a:p>
        </p:txBody>
      </p:sp>
      <p:pic>
        <p:nvPicPr>
          <p:cNvPr descr="sketch website Cheaper Than Retail Price&gt; Buy Clothing, Accessories and  lifestyle products for women &amp; men -" id="112" name="Google Shape;112;p21"/>
          <p:cNvPicPr preferRelativeResize="0"/>
          <p:nvPr/>
        </p:nvPicPr>
        <p:blipFill rotWithShape="1">
          <a:blip r:embed="rId3">
            <a:alphaModFix/>
          </a:blip>
          <a:srcRect b="8240" l="0" r="0" t="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b="0" l="12869" r="65086" t="0"/>
          <a:stretch/>
        </p:blipFill>
        <p:spPr>
          <a:xfrm>
            <a:off x="3648400" y="730575"/>
            <a:ext cx="1809851" cy="3567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